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Roboto Bold" panose="020B0604020202020204" charset="0"/>
      <p:regular r:id="rId3"/>
    </p:embeddedFont>
    <p:embeddedFont>
      <p:font typeface="Open Sans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Доля населения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Дагестана,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обеспеченного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чистой питьевой водой, %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948602197916528E-2"/>
          <c:y val="0.26120909335291059"/>
          <c:w val="0.88499431657636696"/>
          <c:h val="0.546771564171774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населения Республики Дагестан, обеспеченного читой питьевой водой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63.4</c:v>
                </c:pt>
                <c:pt idx="1">
                  <c:v>70.5</c:v>
                </c:pt>
                <c:pt idx="2">
                  <c:v>71.099999999999994</c:v>
                </c:pt>
                <c:pt idx="3">
                  <c:v>72.2</c:v>
                </c:pt>
                <c:pt idx="4">
                  <c:v>73.900000000000006</c:v>
                </c:pt>
                <c:pt idx="5">
                  <c:v>77.2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C1-4D01-A829-6E5B724EC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425392"/>
        <c:axId val="1016426224"/>
      </c:lineChart>
      <c:catAx>
        <c:axId val="101642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426224"/>
        <c:crosses val="autoZero"/>
        <c:auto val="1"/>
        <c:lblAlgn val="ctr"/>
        <c:lblOffset val="100"/>
        <c:noMultiLvlLbl val="0"/>
      </c:catAx>
      <c:valAx>
        <c:axId val="1016426224"/>
        <c:scaling>
          <c:orientation val="minMax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42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13355" y="1034590"/>
            <a:ext cx="1159637" cy="1207076"/>
          </a:xfrm>
          <a:custGeom>
            <a:avLst/>
            <a:gdLst/>
            <a:ahLst/>
            <a:cxnLst/>
            <a:rect l="l" t="t" r="r" b="b"/>
            <a:pathLst>
              <a:path w="1159637" h="1207076">
                <a:moveTo>
                  <a:pt x="0" y="0"/>
                </a:moveTo>
                <a:lnTo>
                  <a:pt x="1159636" y="0"/>
                </a:lnTo>
                <a:lnTo>
                  <a:pt x="1159636" y="1207077"/>
                </a:lnTo>
                <a:lnTo>
                  <a:pt x="0" y="12070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9016183" y="3379790"/>
            <a:ext cx="0" cy="526807"/>
          </a:xfrm>
          <a:prstGeom prst="line">
            <a:avLst/>
          </a:prstGeom>
          <a:ln w="38100" cap="flat">
            <a:solidFill>
              <a:srgbClr val="2E6C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181600" y="3420322"/>
            <a:ext cx="0" cy="526807"/>
          </a:xfrm>
          <a:prstGeom prst="line">
            <a:avLst/>
          </a:prstGeom>
          <a:ln w="38100" cap="flat">
            <a:solidFill>
              <a:srgbClr val="2E6C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3982649" y="3420322"/>
            <a:ext cx="0" cy="526807"/>
          </a:xfrm>
          <a:prstGeom prst="line">
            <a:avLst/>
          </a:prstGeom>
          <a:ln w="38100" cap="flat">
            <a:solidFill>
              <a:srgbClr val="2E6C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4541272" y="664581"/>
            <a:ext cx="1999615" cy="1999615"/>
          </a:xfrm>
          <a:custGeom>
            <a:avLst/>
            <a:gdLst/>
            <a:ahLst/>
            <a:cxnLst/>
            <a:rect l="l" t="t" r="r" b="b"/>
            <a:pathLst>
              <a:path w="1999615" h="1999615">
                <a:moveTo>
                  <a:pt x="0" y="0"/>
                </a:moveTo>
                <a:lnTo>
                  <a:pt x="1999615" y="0"/>
                </a:lnTo>
                <a:lnTo>
                  <a:pt x="1999615" y="1999615"/>
                </a:lnTo>
                <a:lnTo>
                  <a:pt x="0" y="19996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64577" y="4736470"/>
            <a:ext cx="3196839" cy="4256318"/>
          </a:xfrm>
          <a:custGeom>
            <a:avLst/>
            <a:gdLst/>
            <a:ahLst/>
            <a:cxnLst/>
            <a:rect l="l" t="t" r="r" b="b"/>
            <a:pathLst>
              <a:path w="4220487" h="5618605">
                <a:moveTo>
                  <a:pt x="0" y="0"/>
                </a:moveTo>
                <a:lnTo>
                  <a:pt x="4220487" y="0"/>
                </a:lnTo>
                <a:lnTo>
                  <a:pt x="4220487" y="5618605"/>
                </a:lnTo>
                <a:lnTo>
                  <a:pt x="0" y="5618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97753" y="3395453"/>
            <a:ext cx="3618430" cy="414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  <a:spcBef>
                <a:spcPct val="0"/>
              </a:spcBef>
            </a:pPr>
            <a:r>
              <a:rPr lang="en-US" sz="2816" dirty="0">
                <a:solidFill>
                  <a:srgbClr val="2E6CBF"/>
                </a:solidFill>
                <a:latin typeface="Open Sans Bold"/>
              </a:rPr>
              <a:t>15 </a:t>
            </a:r>
            <a:r>
              <a:rPr lang="en-US" sz="2816" dirty="0" err="1">
                <a:solidFill>
                  <a:srgbClr val="2E6CBF"/>
                </a:solidFill>
                <a:latin typeface="Open Sans Bold"/>
              </a:rPr>
              <a:t>объектов</a:t>
            </a:r>
            <a:endParaRPr lang="en-US" sz="2816" dirty="0">
              <a:solidFill>
                <a:srgbClr val="2E6CBF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019175"/>
            <a:ext cx="1188465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Федеральный</a:t>
            </a:r>
            <a:r>
              <a:rPr lang="en-US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 </a:t>
            </a:r>
            <a:r>
              <a:rPr lang="en-US" sz="3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проект</a:t>
            </a:r>
            <a:r>
              <a:rPr lang="en-US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 «</a:t>
            </a:r>
            <a:r>
              <a:rPr lang="en-US" sz="3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Чистая</a:t>
            </a:r>
            <a:r>
              <a:rPr lang="en-US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 </a:t>
            </a:r>
            <a:r>
              <a:rPr lang="en-US" sz="3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вода</a:t>
            </a:r>
            <a:r>
              <a:rPr lang="en-US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» в </a:t>
            </a:r>
            <a:r>
              <a:rPr lang="en-US" sz="3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составе</a:t>
            </a:r>
            <a:r>
              <a:rPr lang="en-US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 </a:t>
            </a:r>
            <a:r>
              <a:rPr lang="en-US" sz="3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национального</a:t>
            </a:r>
            <a:r>
              <a:rPr lang="en-US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 </a:t>
            </a:r>
            <a:r>
              <a:rPr lang="en-US" sz="3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проекта</a:t>
            </a:r>
            <a:r>
              <a:rPr lang="en-US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 «</a:t>
            </a:r>
            <a:r>
              <a:rPr lang="en-US" sz="3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Жилье</a:t>
            </a:r>
            <a:r>
              <a:rPr lang="en-US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 и </a:t>
            </a:r>
            <a:r>
              <a:rPr lang="en-US" sz="3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городская</a:t>
            </a:r>
            <a:r>
              <a:rPr lang="en-US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 </a:t>
            </a:r>
            <a:r>
              <a:rPr lang="en-US" sz="3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среда</a:t>
            </a:r>
            <a:r>
              <a:rPr lang="en-US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»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66849" y="3384736"/>
            <a:ext cx="361843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  <a:spcBef>
                <a:spcPct val="0"/>
              </a:spcBef>
            </a:pPr>
            <a:r>
              <a:rPr lang="en-US" sz="2816" dirty="0" smtClean="0">
                <a:solidFill>
                  <a:srgbClr val="2E6CBF"/>
                </a:solidFill>
                <a:latin typeface="Open Sans Bold"/>
              </a:rPr>
              <a:t>3,</a:t>
            </a:r>
            <a:r>
              <a:rPr lang="ru-RU" sz="2816" dirty="0" smtClean="0">
                <a:solidFill>
                  <a:srgbClr val="2E6CBF"/>
                </a:solidFill>
                <a:latin typeface="Open Sans Bold"/>
              </a:rPr>
              <a:t>87</a:t>
            </a:r>
            <a:r>
              <a:rPr lang="en-US" sz="2816" dirty="0" smtClean="0">
                <a:solidFill>
                  <a:srgbClr val="2E6CBF"/>
                </a:solidFill>
                <a:latin typeface="Open Sans Bold"/>
              </a:rPr>
              <a:t> </a:t>
            </a:r>
            <a:r>
              <a:rPr lang="en-US" sz="2816" dirty="0" err="1">
                <a:solidFill>
                  <a:srgbClr val="2E6CBF"/>
                </a:solidFill>
                <a:latin typeface="Open Sans Bold"/>
              </a:rPr>
              <a:t>млрд</a:t>
            </a:r>
            <a:r>
              <a:rPr lang="en-US" sz="2816" dirty="0">
                <a:solidFill>
                  <a:srgbClr val="2E6CBF"/>
                </a:solidFill>
                <a:latin typeface="Open Sans Bold"/>
              </a:rPr>
              <a:t> </a:t>
            </a:r>
            <a:r>
              <a:rPr lang="en-US" sz="2816" dirty="0" err="1">
                <a:solidFill>
                  <a:srgbClr val="2E6CBF"/>
                </a:solidFill>
                <a:latin typeface="Open Sans Bold"/>
              </a:rPr>
              <a:t>рублей</a:t>
            </a:r>
            <a:endParaRPr lang="en-US" sz="2816" dirty="0">
              <a:solidFill>
                <a:srgbClr val="2E6CBF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1092" y="3392248"/>
            <a:ext cx="337494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  <a:spcBef>
                <a:spcPct val="0"/>
              </a:spcBef>
            </a:pPr>
            <a:r>
              <a:rPr lang="ru-RU" sz="2816" dirty="0" smtClean="0">
                <a:solidFill>
                  <a:srgbClr val="2E6CBF"/>
                </a:solidFill>
                <a:latin typeface="Open Sans Bold"/>
              </a:rPr>
              <a:t>298</a:t>
            </a:r>
            <a:r>
              <a:rPr lang="en-US" sz="2816" dirty="0" smtClean="0">
                <a:solidFill>
                  <a:srgbClr val="2E6CBF"/>
                </a:solidFill>
                <a:latin typeface="Open Sans Bold"/>
              </a:rPr>
              <a:t> </a:t>
            </a:r>
            <a:r>
              <a:rPr lang="en-US" sz="2816" dirty="0" err="1">
                <a:solidFill>
                  <a:srgbClr val="2E6CBF"/>
                </a:solidFill>
                <a:latin typeface="Open Sans Bold"/>
              </a:rPr>
              <a:t>тыс</a:t>
            </a:r>
            <a:r>
              <a:rPr lang="en-US" sz="2816" dirty="0">
                <a:solidFill>
                  <a:srgbClr val="2E6CBF"/>
                </a:solidFill>
                <a:latin typeface="Open Sans Bold"/>
              </a:rPr>
              <a:t>. </a:t>
            </a:r>
            <a:r>
              <a:rPr lang="en-US" sz="2816" dirty="0" err="1" smtClean="0">
                <a:solidFill>
                  <a:srgbClr val="2E6CBF"/>
                </a:solidFill>
                <a:latin typeface="Open Sans Bold"/>
              </a:rPr>
              <a:t>человек</a:t>
            </a:r>
            <a:endParaRPr lang="en-US" sz="2816" dirty="0">
              <a:solidFill>
                <a:srgbClr val="2E6CBF"/>
              </a:solidFill>
              <a:latin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50723" y="3893552"/>
            <a:ext cx="3033722" cy="43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31"/>
              </a:lnSpc>
            </a:pPr>
            <a:r>
              <a:rPr lang="en-US" sz="1748">
                <a:solidFill>
                  <a:srgbClr val="000000"/>
                </a:solidFill>
                <a:latin typeface="Open Sans"/>
              </a:rPr>
              <a:t>водоснабжения введено </a:t>
            </a:r>
          </a:p>
          <a:p>
            <a:pPr>
              <a:lnSpc>
                <a:spcPts val="1731"/>
              </a:lnSpc>
            </a:pPr>
            <a:r>
              <a:rPr lang="en-US" sz="1748">
                <a:solidFill>
                  <a:srgbClr val="000000"/>
                </a:solidFill>
                <a:latin typeface="Open Sans"/>
              </a:rPr>
              <a:t>в эксплуатацию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66849" y="3906597"/>
            <a:ext cx="2961581" cy="22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31"/>
              </a:lnSpc>
              <a:spcBef>
                <a:spcPct val="0"/>
              </a:spcBef>
            </a:pPr>
            <a:r>
              <a:rPr lang="en-US" sz="1748" dirty="0" err="1">
                <a:solidFill>
                  <a:srgbClr val="000000"/>
                </a:solidFill>
                <a:latin typeface="Open Sans"/>
              </a:rPr>
              <a:t>общая</a:t>
            </a:r>
            <a:r>
              <a:rPr lang="en-US" sz="174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48" u="none" strike="noStrike" dirty="0" err="1">
                <a:solidFill>
                  <a:srgbClr val="000000"/>
                </a:solidFill>
                <a:latin typeface="Open Sans"/>
              </a:rPr>
              <a:t>стоимость</a:t>
            </a:r>
            <a:r>
              <a:rPr lang="en-US" sz="1748" u="none" strike="noStrike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48" u="none" strike="noStrike" dirty="0" err="1" smtClean="0">
                <a:solidFill>
                  <a:srgbClr val="000000"/>
                </a:solidFill>
                <a:latin typeface="Open Sans"/>
              </a:rPr>
              <a:t>проект</a:t>
            </a:r>
            <a:r>
              <a:rPr lang="ru-RU" sz="1748" u="none" strike="noStrike" dirty="0" smtClean="0">
                <a:solidFill>
                  <a:srgbClr val="000000"/>
                </a:solidFill>
                <a:latin typeface="Open Sans"/>
              </a:rPr>
              <a:t>а</a:t>
            </a:r>
            <a:endParaRPr lang="en-US" sz="1748" u="none" strike="noStrike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3985229"/>
            <a:ext cx="3374945" cy="44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31"/>
              </a:lnSpc>
              <a:spcBef>
                <a:spcPct val="0"/>
              </a:spcBef>
            </a:pPr>
            <a:r>
              <a:rPr lang="en-US" sz="1748" dirty="0" err="1">
                <a:solidFill>
                  <a:srgbClr val="000000"/>
                </a:solidFill>
                <a:latin typeface="Open Sans"/>
              </a:rPr>
              <a:t>обеспечено</a:t>
            </a:r>
            <a:r>
              <a:rPr lang="en-US" sz="174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48" dirty="0" err="1">
                <a:solidFill>
                  <a:srgbClr val="000000"/>
                </a:solidFill>
                <a:latin typeface="Open Sans"/>
              </a:rPr>
              <a:t>чистой</a:t>
            </a:r>
            <a:r>
              <a:rPr lang="en-US" sz="174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48" dirty="0" err="1">
                <a:solidFill>
                  <a:srgbClr val="000000"/>
                </a:solidFill>
                <a:latin typeface="Open Sans"/>
              </a:rPr>
              <a:t>питьевой</a:t>
            </a:r>
            <a:r>
              <a:rPr lang="en-US" sz="174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48" dirty="0" err="1">
                <a:solidFill>
                  <a:srgbClr val="000000"/>
                </a:solidFill>
                <a:latin typeface="Open Sans"/>
              </a:rPr>
              <a:t>водой</a:t>
            </a:r>
            <a:endParaRPr lang="en-US" sz="1748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341239" y="3424167"/>
            <a:ext cx="4578804" cy="414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  <a:spcBef>
                <a:spcPct val="0"/>
              </a:spcBef>
            </a:pPr>
            <a:r>
              <a:rPr lang="en-US" sz="2816" dirty="0" err="1">
                <a:solidFill>
                  <a:srgbClr val="2E6CBF"/>
                </a:solidFill>
                <a:latin typeface="Open Sans Bold"/>
              </a:rPr>
              <a:t>более</a:t>
            </a:r>
            <a:r>
              <a:rPr lang="en-US" sz="2816" dirty="0">
                <a:solidFill>
                  <a:srgbClr val="2E6CBF"/>
                </a:solidFill>
                <a:latin typeface="Open Sans Bold"/>
              </a:rPr>
              <a:t> 180 </a:t>
            </a:r>
            <a:r>
              <a:rPr lang="en-US" sz="2816" dirty="0" err="1">
                <a:solidFill>
                  <a:srgbClr val="2E6CBF"/>
                </a:solidFill>
                <a:latin typeface="Open Sans Bold"/>
              </a:rPr>
              <a:t>км</a:t>
            </a:r>
            <a:r>
              <a:rPr lang="en-US" sz="2816" dirty="0">
                <a:solidFill>
                  <a:srgbClr val="2E6CBF"/>
                </a:solidFill>
                <a:latin typeface="Open Sans Bold"/>
              </a:rPr>
              <a:t> </a:t>
            </a:r>
            <a:r>
              <a:rPr lang="en-US" sz="2816" dirty="0" err="1">
                <a:solidFill>
                  <a:srgbClr val="2E6CBF"/>
                </a:solidFill>
                <a:latin typeface="Open Sans Bold"/>
              </a:rPr>
              <a:t>сетей</a:t>
            </a:r>
            <a:endParaRPr lang="en-US" sz="2816" dirty="0">
              <a:solidFill>
                <a:srgbClr val="2E6CBF"/>
              </a:solidFill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225254" y="3957155"/>
            <a:ext cx="2924796" cy="22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31"/>
              </a:lnSpc>
              <a:spcBef>
                <a:spcPct val="0"/>
              </a:spcBef>
            </a:pPr>
            <a:r>
              <a:rPr lang="en-US" sz="1748">
                <a:solidFill>
                  <a:srgbClr val="000000"/>
                </a:solidFill>
                <a:latin typeface="Open Sans"/>
              </a:rPr>
              <a:t>водоснабжения построено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80634" y="5110666"/>
            <a:ext cx="4583943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4"/>
              </a:lnSpc>
            </a:pPr>
            <a:r>
              <a:rPr lang="en-US" sz="1600" dirty="0" smtClean="0">
                <a:solidFill>
                  <a:srgbClr val="000000"/>
                </a:solidFill>
                <a:latin typeface="Open Sans"/>
              </a:rPr>
              <a:t>В 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2019-2023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годах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Республикой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Дагестан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достигнуты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все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целевые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значения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показателей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эффективности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реализации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федерального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проекта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2734"/>
              </a:lnSpc>
            </a:pPr>
            <a:endParaRPr lang="en-US" sz="1600" dirty="0">
              <a:solidFill>
                <a:srgbClr val="2E6CBF"/>
              </a:solidFill>
              <a:latin typeface="Open Sans Bold"/>
            </a:endParaRPr>
          </a:p>
          <a:p>
            <a:pPr>
              <a:lnSpc>
                <a:spcPts val="2734"/>
              </a:lnSpc>
            </a:pPr>
            <a:r>
              <a:rPr lang="en-US" sz="1600" dirty="0">
                <a:solidFill>
                  <a:srgbClr val="000000"/>
                </a:solidFill>
                <a:latin typeface="Open Sans"/>
              </a:rPr>
              <a:t>В 2024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году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планируется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реализация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4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объектов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водоснабжения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общей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стоимостью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636,5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млн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рублей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что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Open Sans"/>
              </a:rPr>
              <a:t>обеспечит</a:t>
            </a:r>
            <a:r>
              <a:rPr lang="en-US" sz="16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чистой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питьевой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водой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население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численностью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Open Sans"/>
              </a:rPr>
              <a:t>б</a:t>
            </a:r>
            <a:r>
              <a:rPr lang="ru-RU" sz="1600" dirty="0" smtClean="0">
                <a:solidFill>
                  <a:srgbClr val="000000"/>
                </a:solidFill>
                <a:latin typeface="Open Sans"/>
              </a:rPr>
              <a:t>олее </a:t>
            </a:r>
            <a:r>
              <a:rPr lang="en-US" sz="1600" dirty="0" smtClean="0">
                <a:solidFill>
                  <a:srgbClr val="000000"/>
                </a:solidFill>
                <a:latin typeface="Open Sans"/>
              </a:rPr>
              <a:t>48,9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тыс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человек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.</a:t>
            </a:r>
            <a:endParaRPr lang="ru-RU" sz="16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2203567"/>
            <a:ext cx="12789530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</a:rPr>
              <a:t>В 2019-2023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годах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Республике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Дагестан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рамках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федерального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проекта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944244" y="4685911"/>
            <a:ext cx="4191355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pen Sans"/>
              </a:rPr>
              <a:t>Города и районы на территории 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pen Sans"/>
              </a:rPr>
              <a:t>которых реализовался ФП «Чистая вода»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endParaRPr lang="ru-RU" sz="1600" b="1" u="none" strike="noStrike" dirty="0" smtClean="0">
              <a:solidFill>
                <a:schemeClr val="tx2">
                  <a:lumMod val="75000"/>
                </a:schemeClr>
              </a:solidFill>
              <a:latin typeface="Open Sans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u="none" strike="noStrike" dirty="0" smtClean="0">
                <a:solidFill>
                  <a:srgbClr val="000000"/>
                </a:solidFill>
                <a:latin typeface="Open Sans"/>
              </a:rPr>
              <a:t>г</a:t>
            </a:r>
            <a:r>
              <a:rPr lang="en-US" sz="1600" u="none" strike="noStrike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Буйнакск</a:t>
            </a:r>
            <a:endParaRPr lang="en-US" sz="1600" u="none" strike="noStrike" dirty="0">
              <a:solidFill>
                <a:srgbClr val="000000"/>
              </a:solidFill>
              <a:latin typeface="Open Sans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u="none" strike="noStrike" dirty="0">
                <a:solidFill>
                  <a:srgbClr val="000000"/>
                </a:solidFill>
                <a:latin typeface="Open Sans"/>
              </a:rPr>
              <a:t>г. </a:t>
            </a: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Кизляр</a:t>
            </a:r>
            <a:endParaRPr lang="en-US" sz="1600" u="none" strike="noStrike" dirty="0">
              <a:solidFill>
                <a:srgbClr val="000000"/>
              </a:solidFill>
              <a:latin typeface="Open Sans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u="none" strike="noStrike" dirty="0">
                <a:solidFill>
                  <a:srgbClr val="000000"/>
                </a:solidFill>
                <a:latin typeface="Open Sans"/>
              </a:rPr>
              <a:t>г. </a:t>
            </a: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Хасавюрт</a:t>
            </a:r>
            <a:endParaRPr lang="en-US" sz="1600" u="none" strike="noStrike" dirty="0">
              <a:solidFill>
                <a:srgbClr val="000000"/>
              </a:solidFill>
              <a:latin typeface="Open Sans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u="none" strike="noStrike" dirty="0">
                <a:solidFill>
                  <a:srgbClr val="000000"/>
                </a:solidFill>
                <a:latin typeface="Open Sans"/>
              </a:rPr>
              <a:t>г. </a:t>
            </a: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Южно-Сухокумск</a:t>
            </a:r>
            <a:endParaRPr lang="en-US" sz="1600" u="none" strike="noStrike" dirty="0">
              <a:solidFill>
                <a:srgbClr val="000000"/>
              </a:solidFill>
              <a:latin typeface="Open Sans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Акушинский</a:t>
            </a:r>
            <a:r>
              <a:rPr lang="en-US" sz="1600" u="none" strike="noStrike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район</a:t>
            </a:r>
            <a:r>
              <a:rPr lang="en-US" sz="1600" u="none" strike="noStrike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Ахвахский</a:t>
            </a:r>
            <a:r>
              <a:rPr lang="en-US" sz="1600" u="none" strike="noStrike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район</a:t>
            </a:r>
            <a:endParaRPr lang="en-US" sz="1600" u="none" strike="noStrike" dirty="0">
              <a:solidFill>
                <a:srgbClr val="000000"/>
              </a:solidFill>
              <a:latin typeface="Open Sans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Буйнакский</a:t>
            </a:r>
            <a:r>
              <a:rPr lang="en-US" sz="1600" u="none" strike="noStrike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район</a:t>
            </a:r>
            <a:endParaRPr lang="en-US" sz="1600" u="none" strike="noStrike" dirty="0">
              <a:solidFill>
                <a:srgbClr val="000000"/>
              </a:solidFill>
              <a:latin typeface="Open Sans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Гунибский</a:t>
            </a:r>
            <a:r>
              <a:rPr lang="en-US" sz="1600" u="none" strike="noStrike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район</a:t>
            </a:r>
            <a:endParaRPr lang="en-US" sz="1600" u="none" strike="noStrike" dirty="0">
              <a:solidFill>
                <a:srgbClr val="000000"/>
              </a:solidFill>
              <a:latin typeface="Open Sans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Казбековский</a:t>
            </a:r>
            <a:r>
              <a:rPr lang="en-US" sz="1600" u="none" strike="noStrike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район</a:t>
            </a:r>
            <a:endParaRPr lang="en-US" sz="1600" u="none" strike="noStrike" dirty="0">
              <a:solidFill>
                <a:srgbClr val="000000"/>
              </a:solidFill>
              <a:latin typeface="Open Sans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Хасавюртоский</a:t>
            </a:r>
            <a:r>
              <a:rPr lang="en-US" sz="1600" u="none" strike="noStrike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u="none" strike="noStrike" dirty="0" err="1">
                <a:solidFill>
                  <a:srgbClr val="000000"/>
                </a:solidFill>
                <a:latin typeface="Open Sans"/>
              </a:rPr>
              <a:t>район</a:t>
            </a:r>
            <a:endParaRPr lang="en-US" sz="1600" u="none" strike="noStrike" dirty="0">
              <a:solidFill>
                <a:srgbClr val="000000"/>
              </a:solidFill>
              <a:latin typeface="Open Sans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1600" u="none" strike="noStrike" dirty="0" err="1" smtClean="0">
                <a:solidFill>
                  <a:srgbClr val="000000"/>
                </a:solidFill>
                <a:latin typeface="Open Sans"/>
              </a:rPr>
              <a:t>Хунзахский</a:t>
            </a:r>
            <a:r>
              <a:rPr lang="ru-RU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Open Sans"/>
              </a:rPr>
              <a:t>и </a:t>
            </a:r>
            <a:r>
              <a:rPr lang="en-US" sz="1600" dirty="0" err="1" smtClean="0">
                <a:solidFill>
                  <a:srgbClr val="000000"/>
                </a:solidFill>
                <a:latin typeface="Open Sans"/>
              </a:rPr>
              <a:t>Чародинский</a:t>
            </a:r>
            <a:r>
              <a:rPr lang="en-US" sz="16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u="none" strike="noStrike" dirty="0" err="1" smtClean="0">
                <a:solidFill>
                  <a:srgbClr val="000000"/>
                </a:solidFill>
                <a:latin typeface="Open Sans"/>
              </a:rPr>
              <a:t>район</a:t>
            </a:r>
            <a:endParaRPr lang="en-US" sz="1600" u="none" strike="noStrike" dirty="0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734719786"/>
              </p:ext>
            </p:extLst>
          </p:nvPr>
        </p:nvGraphicFramePr>
        <p:xfrm>
          <a:off x="752554" y="5147597"/>
          <a:ext cx="4498169" cy="327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Блок-схема: ссылка на другую страницу 22"/>
          <p:cNvSpPr/>
          <p:nvPr/>
        </p:nvSpPr>
        <p:spPr>
          <a:xfrm>
            <a:off x="11256107" y="5291593"/>
            <a:ext cx="236300" cy="27009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ссылка на другую страницу 23"/>
          <p:cNvSpPr/>
          <p:nvPr/>
        </p:nvSpPr>
        <p:spPr>
          <a:xfrm>
            <a:off x="12419125" y="7430102"/>
            <a:ext cx="236300" cy="27009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ссылка на другую страницу 24"/>
          <p:cNvSpPr/>
          <p:nvPr/>
        </p:nvSpPr>
        <p:spPr>
          <a:xfrm>
            <a:off x="11951090" y="6783848"/>
            <a:ext cx="236300" cy="27009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ссылка на другую страницу 25"/>
          <p:cNvSpPr/>
          <p:nvPr/>
        </p:nvSpPr>
        <p:spPr>
          <a:xfrm>
            <a:off x="12310536" y="8131016"/>
            <a:ext cx="236300" cy="27009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ссылка на другую страницу 26"/>
          <p:cNvSpPr/>
          <p:nvPr/>
        </p:nvSpPr>
        <p:spPr>
          <a:xfrm>
            <a:off x="11721308" y="6010986"/>
            <a:ext cx="236300" cy="27009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ссылка на другую страницу 27"/>
          <p:cNvSpPr/>
          <p:nvPr/>
        </p:nvSpPr>
        <p:spPr>
          <a:xfrm>
            <a:off x="11843033" y="7874792"/>
            <a:ext cx="236300" cy="27009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ссылка на другую страницу 28"/>
          <p:cNvSpPr/>
          <p:nvPr/>
        </p:nvSpPr>
        <p:spPr>
          <a:xfrm>
            <a:off x="11973997" y="7361737"/>
            <a:ext cx="236300" cy="27009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ссылка на другую страницу 29"/>
          <p:cNvSpPr/>
          <p:nvPr/>
        </p:nvSpPr>
        <p:spPr>
          <a:xfrm>
            <a:off x="12778039" y="8089670"/>
            <a:ext cx="236300" cy="27009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ссылка на другую страницу 30"/>
          <p:cNvSpPr/>
          <p:nvPr/>
        </p:nvSpPr>
        <p:spPr>
          <a:xfrm>
            <a:off x="11658766" y="7452320"/>
            <a:ext cx="236300" cy="27009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ссылка на другую страницу 31"/>
          <p:cNvSpPr/>
          <p:nvPr/>
        </p:nvSpPr>
        <p:spPr>
          <a:xfrm>
            <a:off x="12142640" y="7649475"/>
            <a:ext cx="236300" cy="27009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ссылка на другую страницу 32"/>
          <p:cNvSpPr/>
          <p:nvPr/>
        </p:nvSpPr>
        <p:spPr>
          <a:xfrm>
            <a:off x="12207376" y="6883227"/>
            <a:ext cx="236300" cy="27009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ссылка на другую страницу 33"/>
          <p:cNvSpPr/>
          <p:nvPr/>
        </p:nvSpPr>
        <p:spPr>
          <a:xfrm>
            <a:off x="11633910" y="6968124"/>
            <a:ext cx="236300" cy="27009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52554" y="8831930"/>
            <a:ext cx="1227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Доля населения Республики Дагестан обеспеченного чистой питьевой водой в 2019 году составлял -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63,4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</a:t>
            </a:r>
            <a:r>
              <a:rPr lang="ru-RU" dirty="0" smtClean="0"/>
              <a:t>,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По итогам реализации федерального проекта за период 2019-2023 гг. указанный показатель удалось повысить до -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73,9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</a:t>
            </a:r>
            <a:r>
              <a:rPr lang="ru-RU" dirty="0"/>
              <a:t>,</a:t>
            </a:r>
            <a:r>
              <a:rPr lang="ru-RU" dirty="0" smtClean="0"/>
              <a:t>  </a:t>
            </a:r>
            <a:r>
              <a:rPr lang="ru-RU" dirty="0" smtClean="0"/>
              <a:t>а по итогам 2024 года данный </a:t>
            </a:r>
            <a:r>
              <a:rPr lang="ru-RU" dirty="0" smtClean="0"/>
              <a:t>показатель будет составлять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77,2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192</Words>
  <Application>Microsoft Office PowerPoint</Application>
  <PresentationFormat>Произвольный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Roboto Bold</vt:lpstr>
      <vt:lpstr>Open Sans</vt:lpstr>
      <vt:lpstr>Calibri</vt:lpstr>
      <vt:lpstr>Arial</vt:lpstr>
      <vt:lpstr>Open Sans Bold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Реконструкция канализационных очистных сооружений Махачкалинско-Каспийской Агломерации</dc:title>
  <dc:creator>user</dc:creator>
  <cp:lastModifiedBy>Пользователь</cp:lastModifiedBy>
  <cp:revision>11</cp:revision>
  <dcterms:created xsi:type="dcterms:W3CDTF">2006-08-16T00:00:00Z</dcterms:created>
  <dcterms:modified xsi:type="dcterms:W3CDTF">2024-01-15T14:40:09Z</dcterms:modified>
  <dc:identifier>DAFlntbYRyY</dc:identifier>
</cp:coreProperties>
</file>